
<file path=[Content_Types].xml><?xml version="1.0" encoding="utf-8"?>
<Types xmlns="http://schemas.openxmlformats.org/package/2006/content-types">
  <Default Extension="jpeg" ContentType="image/jpeg"/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14"/>
  </p:handoutMasterIdLst>
  <p:sldIdLst>
    <p:sldId id="256" r:id="rId3"/>
    <p:sldId id="310" r:id="rId5"/>
    <p:sldId id="304" r:id="rId6"/>
    <p:sldId id="257" r:id="rId7"/>
    <p:sldId id="300" r:id="rId8"/>
    <p:sldId id="301" r:id="rId9"/>
    <p:sldId id="311" r:id="rId10"/>
    <p:sldId id="303" r:id="rId11"/>
    <p:sldId id="312" r:id="rId12"/>
    <p:sldId id="261" r:id="rId13"/>
  </p:sldIdLst>
  <p:sldSz cx="12192000" cy="6858000"/>
  <p:notesSz cx="6858000" cy="9144000"/>
  <p:custDataLst>
    <p:tags r:id="rId1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8BF"/>
    <a:srgbClr val="88BFE1"/>
    <a:srgbClr val="66ADD9"/>
    <a:srgbClr val="248BC7"/>
    <a:srgbClr val="85BEE0"/>
    <a:srgbClr val="409ACE"/>
    <a:srgbClr val="4B649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72" d="100"/>
          <a:sy n="72" d="100"/>
        </p:scale>
        <p:origin x="68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8" Type="http://schemas.openxmlformats.org/officeDocument/2006/relationships/tags" Target="tags/tag11.xml"/><Relationship Id="rId17" Type="http://schemas.openxmlformats.org/officeDocument/2006/relationships/tableStyles" Target="tableStyles.xml"/><Relationship Id="rId16" Type="http://schemas.openxmlformats.org/officeDocument/2006/relationships/viewProps" Target="viewProps.xml"/><Relationship Id="rId15" Type="http://schemas.openxmlformats.org/officeDocument/2006/relationships/presProps" Target="presProps.xml"/><Relationship Id="rId14" Type="http://schemas.openxmlformats.org/officeDocument/2006/relationships/handoutMaster" Target="handoutMasters/handoutMaster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789BF8-B0B5-4050-A895-C479AC42DE0B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729C88-DAD8-4BEA-B0E5-6D9560B505B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729C88-DAD8-4BEA-B0E5-6D9560B505B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729C88-DAD8-4BEA-B0E5-6D9560B505B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729C88-DAD8-4BEA-B0E5-6D9560B505B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729C88-DAD8-4BEA-B0E5-6D9560B505B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729C88-DAD8-4BEA-B0E5-6D9560B505B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729C88-DAD8-4BEA-B0E5-6D9560B505B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729C88-DAD8-4BEA-B0E5-6D9560B505B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729C88-DAD8-4BEA-B0E5-6D9560B505B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729C88-DAD8-4BEA-B0E5-6D9560B505B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729C88-DAD8-4BEA-B0E5-6D9560B505B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ltUpDiag">
          <a:fgClr>
            <a:schemeClr val="accent1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7.xml"/><Relationship Id="rId3" Type="http://schemas.openxmlformats.org/officeDocument/2006/relationships/tags" Target="../tags/tag10.xml"/><Relationship Id="rId2" Type="http://schemas.openxmlformats.org/officeDocument/2006/relationships/image" Target="../media/image17.png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2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.xml"/><Relationship Id="rId7" Type="http://schemas.openxmlformats.org/officeDocument/2006/relationships/slideLayout" Target="../slideLayouts/slideLayout7.xml"/><Relationship Id="rId6" Type="http://schemas.openxmlformats.org/officeDocument/2006/relationships/tags" Target="../tags/tag3.xml"/><Relationship Id="rId5" Type="http://schemas.openxmlformats.org/officeDocument/2006/relationships/image" Target="../media/image1.png"/><Relationship Id="rId4" Type="http://schemas.openxmlformats.org/officeDocument/2006/relationships/image" Target="../media/image7.emf"/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4.xml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7.xml"/><Relationship Id="rId3" Type="http://schemas.openxmlformats.org/officeDocument/2006/relationships/tags" Target="../tags/tag5.xml"/><Relationship Id="rId2" Type="http://schemas.openxmlformats.org/officeDocument/2006/relationships/image" Target="../media/image10.png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6.xml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7.xml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7.xml"/><Relationship Id="rId3" Type="http://schemas.openxmlformats.org/officeDocument/2006/relationships/tags" Target="../tags/tag8.xml"/><Relationship Id="rId2" Type="http://schemas.openxmlformats.org/officeDocument/2006/relationships/image" Target="../media/image15.png"/><Relationship Id="rId1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7.xml"/><Relationship Id="rId3" Type="http://schemas.openxmlformats.org/officeDocument/2006/relationships/tags" Target="../tags/tag9.xml"/><Relationship Id="rId2" Type="http://schemas.openxmlformats.org/officeDocument/2006/relationships/image" Target="../media/image16.jpeg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62"/>
          <p:cNvSpPr txBox="1">
            <a:spLocks noChangeArrowheads="1"/>
          </p:cNvSpPr>
          <p:nvPr/>
        </p:nvSpPr>
        <p:spPr bwMode="auto">
          <a:xfrm>
            <a:off x="3654743" y="2707958"/>
            <a:ext cx="5219700" cy="11068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6600" b="1" dirty="0">
                <a:solidFill>
                  <a:srgbClr val="0078BF"/>
                </a:solidFill>
                <a:latin typeface="微软雅黑" panose="020B0503020204020204" pitchFamily="34" charset="-122"/>
              </a:rPr>
              <a:t>保研经验分享</a:t>
            </a:r>
            <a:endParaRPr lang="zh-CN" altLang="en-US" sz="6600" b="1" dirty="0">
              <a:solidFill>
                <a:srgbClr val="0078BF"/>
              </a:solidFill>
              <a:latin typeface="微软雅黑" panose="020B0503020204020204" pitchFamily="34" charset="-122"/>
            </a:endParaRPr>
          </a:p>
        </p:txBody>
      </p:sp>
      <p:sp>
        <p:nvSpPr>
          <p:cNvPr id="16" name="椭圆 15"/>
          <p:cNvSpPr/>
          <p:nvPr/>
        </p:nvSpPr>
        <p:spPr bwMode="auto">
          <a:xfrm>
            <a:off x="3531870" y="3919855"/>
            <a:ext cx="315913" cy="317500"/>
          </a:xfrm>
          <a:prstGeom prst="ellipse">
            <a:avLst/>
          </a:prstGeom>
          <a:solidFill>
            <a:srgbClr val="0078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zh-CN" altLang="en-US" noProof="1"/>
          </a:p>
        </p:txBody>
      </p:sp>
      <p:sp>
        <p:nvSpPr>
          <p:cNvPr id="21" name="文本框 1027"/>
          <p:cNvSpPr txBox="1">
            <a:spLocks noChangeArrowheads="1"/>
          </p:cNvSpPr>
          <p:nvPr/>
        </p:nvSpPr>
        <p:spPr bwMode="auto">
          <a:xfrm>
            <a:off x="3976688" y="3729038"/>
            <a:ext cx="5666740" cy="10325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zh-CN" altLang="en-US" sz="1800" dirty="0">
                <a:latin typeface="微软雅黑" panose="020B0503020204020204" pitchFamily="34" charset="-122"/>
              </a:rPr>
              <a:t>本科：河海大学计算机科学与技术专业</a:t>
            </a:r>
            <a:r>
              <a:rPr lang="en-US" altLang="zh-CN" sz="1800" dirty="0">
                <a:latin typeface="微软雅黑" panose="020B0503020204020204" pitchFamily="34" charset="-122"/>
              </a:rPr>
              <a:t>-2018</a:t>
            </a:r>
            <a:r>
              <a:rPr lang="zh-CN" altLang="en-US" sz="1800" dirty="0">
                <a:latin typeface="微软雅黑" panose="020B0503020204020204" pitchFamily="34" charset="-122"/>
              </a:rPr>
              <a:t>级李清秋</a:t>
            </a:r>
            <a:endParaRPr lang="zh-CN" altLang="en-US" sz="1800" dirty="0">
              <a:latin typeface="微软雅黑" panose="020B0503020204020204" pitchFamily="34" charset="-122"/>
            </a:endParaRP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zh-CN" altLang="en-US" sz="1800" dirty="0">
                <a:latin typeface="微软雅黑" panose="020B0503020204020204" pitchFamily="34" charset="-122"/>
              </a:rPr>
              <a:t>去向：复旦大学工研院计算机科学与技术专业直博</a:t>
            </a:r>
            <a:endParaRPr lang="zh-CN" altLang="en-US" sz="1800" dirty="0">
              <a:latin typeface="微软雅黑" panose="020B0503020204020204" pitchFamily="3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 dirty="0">
              <a:latin typeface="微软雅黑" panose="020B0503020204020204" pitchFamily="34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1466850" y="2439988"/>
            <a:ext cx="9677400" cy="2114550"/>
          </a:xfrm>
          <a:prstGeom prst="rect">
            <a:avLst/>
          </a:prstGeom>
          <a:noFill/>
          <a:ln w="25400">
            <a:solidFill>
              <a:srgbClr val="0078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zh-CN" altLang="en-US" noProof="1"/>
          </a:p>
        </p:txBody>
      </p:sp>
      <p:sp>
        <p:nvSpPr>
          <p:cNvPr id="25" name="矩形 24"/>
          <p:cNvSpPr/>
          <p:nvPr/>
        </p:nvSpPr>
        <p:spPr>
          <a:xfrm>
            <a:off x="10906125" y="4237038"/>
            <a:ext cx="476250" cy="476250"/>
          </a:xfrm>
          <a:prstGeom prst="rect">
            <a:avLst/>
          </a:prstGeom>
          <a:solidFill>
            <a:srgbClr val="0078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zh-CN" altLang="en-US" noProof="1"/>
          </a:p>
        </p:txBody>
      </p:sp>
      <p:sp>
        <p:nvSpPr>
          <p:cNvPr id="26" name="矩形 25"/>
          <p:cNvSpPr/>
          <p:nvPr/>
        </p:nvSpPr>
        <p:spPr>
          <a:xfrm>
            <a:off x="10637838" y="4008438"/>
            <a:ext cx="474662" cy="474662"/>
          </a:xfrm>
          <a:prstGeom prst="rect">
            <a:avLst/>
          </a:prstGeom>
          <a:solidFill>
            <a:srgbClr val="0078BF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zh-CN" altLang="en-US" noProof="1"/>
          </a:p>
        </p:txBody>
      </p:sp>
      <p:sp>
        <p:nvSpPr>
          <p:cNvPr id="27" name="矩形 26"/>
          <p:cNvSpPr/>
          <p:nvPr/>
        </p:nvSpPr>
        <p:spPr>
          <a:xfrm>
            <a:off x="1308100" y="2233613"/>
            <a:ext cx="474663" cy="474662"/>
          </a:xfrm>
          <a:prstGeom prst="rect">
            <a:avLst/>
          </a:prstGeom>
          <a:solidFill>
            <a:srgbClr val="0078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zh-CN" altLang="en-US" noProof="1"/>
          </a:p>
        </p:txBody>
      </p:sp>
      <p:sp>
        <p:nvSpPr>
          <p:cNvPr id="28" name="矩形 27"/>
          <p:cNvSpPr/>
          <p:nvPr/>
        </p:nvSpPr>
        <p:spPr>
          <a:xfrm>
            <a:off x="1460500" y="2386013"/>
            <a:ext cx="474663" cy="474662"/>
          </a:xfrm>
          <a:prstGeom prst="rect">
            <a:avLst/>
          </a:prstGeom>
          <a:solidFill>
            <a:srgbClr val="0078B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zh-CN" altLang="en-US" noProof="1"/>
          </a:p>
        </p:txBody>
      </p:sp>
      <p:pic>
        <p:nvPicPr>
          <p:cNvPr id="2" name="图片 1" descr="资源 1"/>
          <p:cNvPicPr>
            <a:picLocks noChangeAspect="1"/>
          </p:cNvPicPr>
          <p:nvPr/>
        </p:nvPicPr>
        <p:blipFill>
          <a:blip r:embed="rId1"/>
          <a:srcRect r="43992"/>
          <a:stretch>
            <a:fillRect/>
          </a:stretch>
        </p:blipFill>
        <p:spPr>
          <a:xfrm>
            <a:off x="701040" y="429895"/>
            <a:ext cx="2954020" cy="93662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>
            <a:spLocks noChangeArrowheads="1"/>
          </p:cNvSpPr>
          <p:nvPr/>
        </p:nvSpPr>
        <p:spPr bwMode="auto">
          <a:xfrm>
            <a:off x="6635750" y="3062605"/>
            <a:ext cx="5708650" cy="922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3600" b="1" dirty="0">
                <a:solidFill>
                  <a:srgbClr val="0078BF"/>
                </a:solidFill>
                <a:latin typeface="微软雅黑" panose="020B0503020204020204" pitchFamily="34" charset="-122"/>
              </a:rPr>
              <a:t>That's all ,thanks</a:t>
            </a:r>
            <a:endParaRPr lang="zh-CN" altLang="en-US" sz="3600" b="1" dirty="0">
              <a:solidFill>
                <a:srgbClr val="0078BF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9" name="图片 8" descr="资源 1"/>
          <p:cNvPicPr>
            <a:picLocks noChangeAspect="1"/>
          </p:cNvPicPr>
          <p:nvPr/>
        </p:nvPicPr>
        <p:blipFill>
          <a:blip r:embed="rId1"/>
          <a:srcRect r="43739"/>
          <a:stretch>
            <a:fillRect/>
          </a:stretch>
        </p:blipFill>
        <p:spPr>
          <a:xfrm>
            <a:off x="585470" y="443865"/>
            <a:ext cx="2967355" cy="93662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470" y="1484630"/>
            <a:ext cx="5708650" cy="443230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0" y="457200"/>
            <a:ext cx="4368800" cy="914400"/>
            <a:chOff x="0" y="457200"/>
            <a:chExt cx="4679950" cy="914400"/>
          </a:xfrm>
        </p:grpSpPr>
        <p:sp>
          <p:nvSpPr>
            <p:cNvPr id="3" name="任意多边形 10"/>
            <p:cNvSpPr/>
            <p:nvPr/>
          </p:nvSpPr>
          <p:spPr>
            <a:xfrm rot="5400000">
              <a:off x="1882775" y="-1425575"/>
              <a:ext cx="914400" cy="4679950"/>
            </a:xfrm>
            <a:custGeom>
              <a:avLst/>
              <a:gdLst>
                <a:gd name="connsiteX0" fmla="*/ 0 w 990604"/>
                <a:gd name="connsiteY0" fmla="*/ 5956738 h 5956738"/>
                <a:gd name="connsiteX1" fmla="*/ 0 w 990604"/>
                <a:gd name="connsiteY1" fmla="*/ 317938 h 5956738"/>
                <a:gd name="connsiteX2" fmla="*/ 6 w 990604"/>
                <a:gd name="connsiteY2" fmla="*/ 317938 h 5956738"/>
                <a:gd name="connsiteX3" fmla="*/ 495305 w 990604"/>
                <a:gd name="connsiteY3" fmla="*/ 0 h 5956738"/>
                <a:gd name="connsiteX4" fmla="*/ 990604 w 990604"/>
                <a:gd name="connsiteY4" fmla="*/ 317938 h 5956738"/>
                <a:gd name="connsiteX5" fmla="*/ 990601 w 990604"/>
                <a:gd name="connsiteY5" fmla="*/ 317938 h 5956738"/>
                <a:gd name="connsiteX6" fmla="*/ 990601 w 990604"/>
                <a:gd name="connsiteY6" fmla="*/ 5956738 h 5956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90604" h="5956738">
                  <a:moveTo>
                    <a:pt x="0" y="5956738"/>
                  </a:moveTo>
                  <a:lnTo>
                    <a:pt x="0" y="317938"/>
                  </a:lnTo>
                  <a:lnTo>
                    <a:pt x="6" y="317938"/>
                  </a:lnTo>
                  <a:lnTo>
                    <a:pt x="495305" y="0"/>
                  </a:lnTo>
                  <a:lnTo>
                    <a:pt x="990604" y="317938"/>
                  </a:lnTo>
                  <a:lnTo>
                    <a:pt x="990601" y="317938"/>
                  </a:lnTo>
                  <a:lnTo>
                    <a:pt x="990601" y="5956738"/>
                  </a:lnTo>
                  <a:close/>
                </a:path>
              </a:pathLst>
            </a:custGeom>
            <a:solidFill>
              <a:srgbClr val="0078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5" name="文本框 11"/>
            <p:cNvSpPr txBox="1">
              <a:spLocks noChangeArrowheads="1"/>
            </p:cNvSpPr>
            <p:nvPr/>
          </p:nvSpPr>
          <p:spPr bwMode="auto">
            <a:xfrm>
              <a:off x="776137" y="552450"/>
              <a:ext cx="3141280" cy="6451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90204" pitchFamily="34" charset="0"/>
                <a:buChar char="•"/>
                <a:defRPr sz="28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20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3600" dirty="0">
                  <a:solidFill>
                    <a:schemeClr val="bg1"/>
                  </a:solidFill>
                  <a:latin typeface="微软雅黑" panose="020B0503020204020204" pitchFamily="34" charset="-122"/>
                </a:rPr>
                <a:t>基本情况介绍</a:t>
              </a:r>
              <a:endParaRPr lang="zh-CN" altLang="en-US" sz="3600" dirty="0">
                <a:solidFill>
                  <a:schemeClr val="bg1"/>
                </a:solidFill>
                <a:latin typeface="微软雅黑" panose="020B0503020204020204" pitchFamily="34" charset="-122"/>
              </a:endParaRPr>
            </a:p>
          </p:txBody>
        </p:sp>
      </p:grpSp>
      <p:pic>
        <p:nvPicPr>
          <p:cNvPr id="11" name="图片 10" descr="资源 1"/>
          <p:cNvPicPr>
            <a:picLocks noChangeAspect="1"/>
          </p:cNvPicPr>
          <p:nvPr/>
        </p:nvPicPr>
        <p:blipFill>
          <a:blip r:embed="rId1"/>
          <a:srcRect r="44390"/>
          <a:stretch>
            <a:fillRect/>
          </a:stretch>
        </p:blipFill>
        <p:spPr>
          <a:xfrm>
            <a:off x="8253730" y="558165"/>
            <a:ext cx="2933065" cy="93662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79425" y="1628775"/>
            <a:ext cx="16440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Wingdings" panose="05000000000000000000" charset="0"/>
              <a:buChar char=""/>
            </a:pPr>
            <a:r>
              <a:rPr lang="zh-CN" altLang="en-US"/>
              <a:t>教育背景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479425" y="3010535"/>
            <a:ext cx="15252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Wingdings" panose="05000000000000000000" charset="0"/>
              <a:buChar char=""/>
            </a:pPr>
            <a:r>
              <a:rPr lang="zh-CN" altLang="en-US"/>
              <a:t>科研经历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479425" y="4474845"/>
            <a:ext cx="24479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Wingdings" panose="05000000000000000000" charset="0"/>
              <a:buChar char=""/>
            </a:pPr>
            <a:r>
              <a:rPr lang="zh-CN" altLang="en-US"/>
              <a:t>竞赛获奖</a:t>
            </a:r>
            <a:r>
              <a:rPr lang="en-US" altLang="zh-CN"/>
              <a:t>&amp;</a:t>
            </a:r>
            <a:r>
              <a:rPr lang="zh-CN" altLang="en-US"/>
              <a:t>在校荣誉</a:t>
            </a:r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535" y="2066290"/>
            <a:ext cx="6922135" cy="7620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350" y="3522980"/>
            <a:ext cx="8673465" cy="807085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641350" y="5019675"/>
            <a:ext cx="7291705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400"/>
              <a:t>美国大学生数学建模竞赛二等奖</a:t>
            </a:r>
            <a:r>
              <a:rPr lang="en-US" altLang="zh-CN" sz="1400"/>
              <a:t>、</a:t>
            </a:r>
            <a:r>
              <a:rPr lang="zh-CN" altLang="en-US" sz="1400"/>
              <a:t>移动应用创新赛华东赛区二等奖等</a:t>
            </a:r>
            <a:endParaRPr lang="zh-CN" altLang="en-US" sz="1400"/>
          </a:p>
        </p:txBody>
      </p:sp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文本框 22"/>
          <p:cNvSpPr txBox="1">
            <a:spLocks noChangeArrowheads="1"/>
          </p:cNvSpPr>
          <p:nvPr/>
        </p:nvSpPr>
        <p:spPr bwMode="auto">
          <a:xfrm>
            <a:off x="868363" y="27305"/>
            <a:ext cx="4541837" cy="7372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78BF"/>
                </a:solidFill>
                <a:effectLst/>
                <a:uLnTx/>
                <a:uFillTx/>
                <a:latin typeface="微软雅黑" panose="020B0503020204020204" pitchFamily="34" charset="-122"/>
              </a:rPr>
              <a:t>保研经验分享</a:t>
            </a:r>
            <a:endParaRPr kumimoji="0" lang="zh-CN" altLang="en-US" sz="2800" b="1" i="0" u="none" strike="noStrike" kern="0" cap="none" spc="0" normalizeH="0" baseline="0" noProof="0" dirty="0">
              <a:ln>
                <a:noFill/>
              </a:ln>
              <a:solidFill>
                <a:srgbClr val="0078BF"/>
              </a:solidFill>
              <a:effectLst/>
              <a:uLnTx/>
              <a:uFillTx/>
              <a:latin typeface="微软雅黑" panose="020B0503020204020204" pitchFamily="34" charset="-122"/>
            </a:endParaRPr>
          </a:p>
        </p:txBody>
      </p:sp>
      <p:cxnSp>
        <p:nvCxnSpPr>
          <p:cNvPr id="36" name="直接连接符 35"/>
          <p:cNvCxnSpPr/>
          <p:nvPr/>
        </p:nvCxnSpPr>
        <p:spPr>
          <a:xfrm>
            <a:off x="0" y="842169"/>
            <a:ext cx="11176000" cy="0"/>
          </a:xfrm>
          <a:prstGeom prst="line">
            <a:avLst/>
          </a:prstGeom>
          <a:noFill/>
          <a:ln w="25400" cap="flat" cmpd="sng" algn="ctr">
            <a:gradFill>
              <a:gsLst>
                <a:gs pos="0">
                  <a:srgbClr val="0078BF"/>
                </a:gs>
                <a:gs pos="100000">
                  <a:srgbClr val="7DB1CD">
                    <a:alpha val="0"/>
                  </a:srgbClr>
                </a:gs>
              </a:gsLst>
              <a:lin ang="0" scaled="0"/>
            </a:gradFill>
            <a:prstDash val="solid"/>
            <a:miter lim="800000"/>
          </a:ln>
          <a:effectLst/>
        </p:spPr>
      </p:cxnSp>
      <p:sp>
        <p:nvSpPr>
          <p:cNvPr id="37" name="矩形 36"/>
          <p:cNvSpPr/>
          <p:nvPr/>
        </p:nvSpPr>
        <p:spPr>
          <a:xfrm>
            <a:off x="0" y="6724650"/>
            <a:ext cx="12192000" cy="133350"/>
          </a:xfrm>
          <a:prstGeom prst="rect">
            <a:avLst/>
          </a:prstGeom>
          <a:solidFill>
            <a:srgbClr val="0078B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90204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31" name="组合 18"/>
          <p:cNvGrpSpPr/>
          <p:nvPr/>
        </p:nvGrpSpPr>
        <p:grpSpPr bwMode="auto">
          <a:xfrm rot="0">
            <a:off x="228600" y="126365"/>
            <a:ext cx="640080" cy="638175"/>
            <a:chOff x="1131485" y="2234042"/>
            <a:chExt cx="1607262" cy="1607262"/>
          </a:xfrm>
        </p:grpSpPr>
        <p:sp>
          <p:nvSpPr>
            <p:cNvPr id="32" name="椭圆 31"/>
            <p:cNvSpPr/>
            <p:nvPr/>
          </p:nvSpPr>
          <p:spPr>
            <a:xfrm>
              <a:off x="1131485" y="2234042"/>
              <a:ext cx="1607262" cy="1607262"/>
            </a:xfrm>
            <a:prstGeom prst="ellipse">
              <a:avLst/>
            </a:prstGeom>
            <a:solidFill>
              <a:srgbClr val="0078BF"/>
            </a:solidFill>
            <a:ln w="19050" cap="flat" cmpd="sng" algn="ctr">
              <a:solidFill>
                <a:srgbClr val="0078BF"/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9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3" name="椭圆 32"/>
            <p:cNvSpPr/>
            <p:nvPr/>
          </p:nvSpPr>
          <p:spPr>
            <a:xfrm>
              <a:off x="1239169" y="2341991"/>
              <a:ext cx="1391895" cy="1391361"/>
            </a:xfrm>
            <a:prstGeom prst="ellipse">
              <a:avLst/>
            </a:prstGeom>
            <a:solidFill>
              <a:sysClr val="window" lastClr="FFFFFF"/>
            </a:solidFill>
            <a:ln w="19050" cap="flat" cmpd="sng" algn="ctr">
              <a:solidFill>
                <a:srgbClr val="0078BF"/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90204"/>
                <a:ea typeface="微软雅黑" panose="020B0503020204020204" pitchFamily="34" charset="-122"/>
                <a:cs typeface="+mn-cs"/>
              </a:endParaRPr>
            </a:p>
          </p:txBody>
        </p:sp>
      </p:grpSp>
      <p:pic>
        <p:nvPicPr>
          <p:cNvPr id="44" name="图片 43" descr="412772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2750" y="309880"/>
            <a:ext cx="271780" cy="271780"/>
          </a:xfrm>
          <a:prstGeom prst="rect">
            <a:avLst/>
          </a:prstGeom>
        </p:spPr>
      </p:pic>
      <p:sp>
        <p:nvSpPr>
          <p:cNvPr id="65" name="Rectangle 86"/>
          <p:cNvSpPr/>
          <p:nvPr/>
        </p:nvSpPr>
        <p:spPr>
          <a:xfrm>
            <a:off x="9061450" y="2433638"/>
            <a:ext cx="3130550" cy="1190625"/>
          </a:xfrm>
          <a:prstGeom prst="rect">
            <a:avLst/>
          </a:prstGeom>
          <a:solidFill>
            <a:srgbClr val="0078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id-ID" noProof="1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6" name="Rectangle 84"/>
          <p:cNvSpPr/>
          <p:nvPr/>
        </p:nvSpPr>
        <p:spPr>
          <a:xfrm>
            <a:off x="0" y="2433638"/>
            <a:ext cx="3130550" cy="1190625"/>
          </a:xfrm>
          <a:prstGeom prst="rect">
            <a:avLst/>
          </a:prstGeom>
          <a:solidFill>
            <a:srgbClr val="0078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id-ID" noProof="1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7" name="Oval 3"/>
          <p:cNvSpPr/>
          <p:nvPr/>
        </p:nvSpPr>
        <p:spPr>
          <a:xfrm>
            <a:off x="2109788" y="1601788"/>
            <a:ext cx="2854325" cy="2854325"/>
          </a:xfrm>
          <a:prstGeom prst="ellipse">
            <a:avLst/>
          </a:prstGeom>
          <a:solidFill>
            <a:srgbClr val="409ACE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id-ID" noProof="1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8" name="Oval 4"/>
          <p:cNvSpPr/>
          <p:nvPr/>
        </p:nvSpPr>
        <p:spPr>
          <a:xfrm>
            <a:off x="4668838" y="1601788"/>
            <a:ext cx="2854325" cy="2854325"/>
          </a:xfrm>
          <a:prstGeom prst="ellipse">
            <a:avLst/>
          </a:prstGeom>
          <a:solidFill>
            <a:srgbClr val="0078BF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id-ID" noProof="1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9" name="Oval 6"/>
          <p:cNvSpPr/>
          <p:nvPr/>
        </p:nvSpPr>
        <p:spPr>
          <a:xfrm>
            <a:off x="7227888" y="1601788"/>
            <a:ext cx="2854325" cy="2854325"/>
          </a:xfrm>
          <a:prstGeom prst="ellipse">
            <a:avLst/>
          </a:prstGeom>
          <a:solidFill>
            <a:srgbClr val="409ACE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id-ID" noProof="1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90" name="Title 13"/>
          <p:cNvSpPr txBox="1">
            <a:spLocks noChangeArrowheads="1"/>
          </p:cNvSpPr>
          <p:nvPr/>
        </p:nvSpPr>
        <p:spPr bwMode="auto">
          <a:xfrm>
            <a:off x="2625725" y="4696460"/>
            <a:ext cx="1902460" cy="7092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920" tIns="60960" rIns="121920" bIns="60960" anchor="ctr"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sym typeface="Arial" panose="020B0604020202090204" pitchFamily="34" charset="0"/>
              </a:rPr>
              <a:t>准备工作</a:t>
            </a:r>
            <a:endParaRPr lang="zh-CN" altLang="en-US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sym typeface="Arial" panose="020B0604020202090204" pitchFamily="34" charset="0"/>
            </a:endParaRPr>
          </a:p>
        </p:txBody>
      </p:sp>
      <p:pic>
        <p:nvPicPr>
          <p:cNvPr id="96" name="图片 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9808" y="2387409"/>
            <a:ext cx="1434380" cy="1236854"/>
          </a:xfrm>
          <a:prstGeom prst="rect">
            <a:avLst/>
          </a:prstGeom>
        </p:spPr>
      </p:pic>
      <p:pic>
        <p:nvPicPr>
          <p:cNvPr id="97" name="图片 9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4325" y="2419856"/>
            <a:ext cx="1369492" cy="1218188"/>
          </a:xfrm>
          <a:prstGeom prst="rect">
            <a:avLst/>
          </a:prstGeom>
        </p:spPr>
      </p:pic>
      <p:pic>
        <p:nvPicPr>
          <p:cNvPr id="98" name="图片 9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2748" y="2515060"/>
            <a:ext cx="1210002" cy="1127794"/>
          </a:xfrm>
          <a:prstGeom prst="rect">
            <a:avLst/>
          </a:prstGeom>
        </p:spPr>
      </p:pic>
      <p:pic>
        <p:nvPicPr>
          <p:cNvPr id="4" name="图片 3" descr="资源 1"/>
          <p:cNvPicPr>
            <a:picLocks noChangeAspect="1"/>
          </p:cNvPicPr>
          <p:nvPr/>
        </p:nvPicPr>
        <p:blipFill>
          <a:blip r:embed="rId5"/>
          <a:srcRect r="43523"/>
          <a:stretch>
            <a:fillRect/>
          </a:stretch>
        </p:blipFill>
        <p:spPr>
          <a:xfrm>
            <a:off x="9747885" y="168910"/>
            <a:ext cx="2141220" cy="673100"/>
          </a:xfrm>
          <a:prstGeom prst="rect">
            <a:avLst/>
          </a:prstGeom>
        </p:spPr>
      </p:pic>
      <p:sp>
        <p:nvSpPr>
          <p:cNvPr id="2" name="Title 13"/>
          <p:cNvSpPr txBox="1">
            <a:spLocks noChangeArrowheads="1"/>
          </p:cNvSpPr>
          <p:nvPr/>
        </p:nvSpPr>
        <p:spPr bwMode="auto">
          <a:xfrm>
            <a:off x="5145405" y="4696460"/>
            <a:ext cx="1902460" cy="7092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920" tIns="60960" rIns="121920" bIns="60960" anchor="ctr"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sym typeface="Arial" panose="020B0604020202090204" pitchFamily="34" charset="0"/>
              </a:rPr>
              <a:t>正式考核</a:t>
            </a:r>
            <a:endParaRPr lang="zh-CN" altLang="en-US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3" name="Title 13"/>
          <p:cNvSpPr txBox="1">
            <a:spLocks noChangeArrowheads="1"/>
          </p:cNvSpPr>
          <p:nvPr/>
        </p:nvSpPr>
        <p:spPr bwMode="auto">
          <a:xfrm>
            <a:off x="7746365" y="4696460"/>
            <a:ext cx="1902460" cy="7092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920" tIns="60960" rIns="121920" bIns="60960" anchor="ctr">
            <a:scene3d>
              <a:camera prst="orthographicFront"/>
              <a:lightRig rig="threePt" dir="t"/>
            </a:scene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sym typeface="Arial" panose="020B0604020202090204" pitchFamily="34" charset="0"/>
              </a:rPr>
              <a:t>注意事项</a:t>
            </a:r>
            <a:endParaRPr lang="zh-CN" altLang="en-US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sym typeface="Arial" panose="020B0604020202090204" pitchFamily="34" charset="0"/>
            </a:endParaRPr>
          </a:p>
        </p:txBody>
      </p:sp>
    </p:spTree>
    <p:custDataLst>
      <p:tags r:id="rId6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0" y="457200"/>
            <a:ext cx="4368800" cy="914400"/>
            <a:chOff x="0" y="457200"/>
            <a:chExt cx="4679950" cy="914400"/>
          </a:xfrm>
        </p:grpSpPr>
        <p:sp>
          <p:nvSpPr>
            <p:cNvPr id="3" name="任意多边形 10"/>
            <p:cNvSpPr/>
            <p:nvPr/>
          </p:nvSpPr>
          <p:spPr>
            <a:xfrm rot="5400000">
              <a:off x="1882775" y="-1425575"/>
              <a:ext cx="914400" cy="4679950"/>
            </a:xfrm>
            <a:custGeom>
              <a:avLst/>
              <a:gdLst>
                <a:gd name="connsiteX0" fmla="*/ 0 w 990604"/>
                <a:gd name="connsiteY0" fmla="*/ 5956738 h 5956738"/>
                <a:gd name="connsiteX1" fmla="*/ 0 w 990604"/>
                <a:gd name="connsiteY1" fmla="*/ 317938 h 5956738"/>
                <a:gd name="connsiteX2" fmla="*/ 6 w 990604"/>
                <a:gd name="connsiteY2" fmla="*/ 317938 h 5956738"/>
                <a:gd name="connsiteX3" fmla="*/ 495305 w 990604"/>
                <a:gd name="connsiteY3" fmla="*/ 0 h 5956738"/>
                <a:gd name="connsiteX4" fmla="*/ 990604 w 990604"/>
                <a:gd name="connsiteY4" fmla="*/ 317938 h 5956738"/>
                <a:gd name="connsiteX5" fmla="*/ 990601 w 990604"/>
                <a:gd name="connsiteY5" fmla="*/ 317938 h 5956738"/>
                <a:gd name="connsiteX6" fmla="*/ 990601 w 990604"/>
                <a:gd name="connsiteY6" fmla="*/ 5956738 h 5956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90604" h="5956738">
                  <a:moveTo>
                    <a:pt x="0" y="5956738"/>
                  </a:moveTo>
                  <a:lnTo>
                    <a:pt x="0" y="317938"/>
                  </a:lnTo>
                  <a:lnTo>
                    <a:pt x="6" y="317938"/>
                  </a:lnTo>
                  <a:lnTo>
                    <a:pt x="495305" y="0"/>
                  </a:lnTo>
                  <a:lnTo>
                    <a:pt x="990604" y="317938"/>
                  </a:lnTo>
                  <a:lnTo>
                    <a:pt x="990601" y="317938"/>
                  </a:lnTo>
                  <a:lnTo>
                    <a:pt x="990601" y="5956738"/>
                  </a:lnTo>
                  <a:close/>
                </a:path>
              </a:pathLst>
            </a:custGeom>
            <a:solidFill>
              <a:srgbClr val="0078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5" name="文本框 11"/>
            <p:cNvSpPr txBox="1">
              <a:spLocks noChangeArrowheads="1"/>
            </p:cNvSpPr>
            <p:nvPr/>
          </p:nvSpPr>
          <p:spPr bwMode="auto">
            <a:xfrm>
              <a:off x="776137" y="552450"/>
              <a:ext cx="2837220" cy="6451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90204" pitchFamily="34" charset="0"/>
                <a:buChar char="•"/>
                <a:defRPr sz="28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20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3600" dirty="0">
                  <a:solidFill>
                    <a:schemeClr val="bg1"/>
                  </a:solidFill>
                  <a:latin typeface="微软雅黑" panose="020B0503020204020204" pitchFamily="34" charset="-122"/>
                </a:rPr>
                <a:t>准备工作</a:t>
              </a:r>
              <a:endParaRPr lang="zh-CN" altLang="en-US" sz="3600" dirty="0">
                <a:solidFill>
                  <a:schemeClr val="bg1"/>
                </a:solidFill>
                <a:latin typeface="微软雅黑" panose="020B0503020204020204" pitchFamily="34" charset="-122"/>
              </a:endParaRPr>
            </a:p>
          </p:txBody>
        </p:sp>
      </p:grpSp>
      <p:pic>
        <p:nvPicPr>
          <p:cNvPr id="11" name="图片 10" descr="资源 1"/>
          <p:cNvPicPr>
            <a:picLocks noChangeAspect="1"/>
          </p:cNvPicPr>
          <p:nvPr/>
        </p:nvPicPr>
        <p:blipFill>
          <a:blip r:embed="rId1"/>
          <a:srcRect r="44390"/>
          <a:stretch>
            <a:fillRect/>
          </a:stretch>
        </p:blipFill>
        <p:spPr>
          <a:xfrm>
            <a:off x="8253730" y="558165"/>
            <a:ext cx="2933065" cy="93662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6840" y="1494790"/>
            <a:ext cx="8606790" cy="5230495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9775" y="2061845"/>
            <a:ext cx="184150" cy="169545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9775" y="2898140"/>
            <a:ext cx="184150" cy="16954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0" y="457200"/>
            <a:ext cx="4368800" cy="914400"/>
            <a:chOff x="0" y="457200"/>
            <a:chExt cx="4679950" cy="914400"/>
          </a:xfrm>
        </p:grpSpPr>
        <p:sp>
          <p:nvSpPr>
            <p:cNvPr id="3" name="任意多边形 10"/>
            <p:cNvSpPr/>
            <p:nvPr/>
          </p:nvSpPr>
          <p:spPr>
            <a:xfrm rot="5400000">
              <a:off x="1882775" y="-1425575"/>
              <a:ext cx="914400" cy="4679950"/>
            </a:xfrm>
            <a:custGeom>
              <a:avLst/>
              <a:gdLst>
                <a:gd name="connsiteX0" fmla="*/ 0 w 990604"/>
                <a:gd name="connsiteY0" fmla="*/ 5956738 h 5956738"/>
                <a:gd name="connsiteX1" fmla="*/ 0 w 990604"/>
                <a:gd name="connsiteY1" fmla="*/ 317938 h 5956738"/>
                <a:gd name="connsiteX2" fmla="*/ 6 w 990604"/>
                <a:gd name="connsiteY2" fmla="*/ 317938 h 5956738"/>
                <a:gd name="connsiteX3" fmla="*/ 495305 w 990604"/>
                <a:gd name="connsiteY3" fmla="*/ 0 h 5956738"/>
                <a:gd name="connsiteX4" fmla="*/ 990604 w 990604"/>
                <a:gd name="connsiteY4" fmla="*/ 317938 h 5956738"/>
                <a:gd name="connsiteX5" fmla="*/ 990601 w 990604"/>
                <a:gd name="connsiteY5" fmla="*/ 317938 h 5956738"/>
                <a:gd name="connsiteX6" fmla="*/ 990601 w 990604"/>
                <a:gd name="connsiteY6" fmla="*/ 5956738 h 5956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90604" h="5956738">
                  <a:moveTo>
                    <a:pt x="0" y="5956738"/>
                  </a:moveTo>
                  <a:lnTo>
                    <a:pt x="0" y="317938"/>
                  </a:lnTo>
                  <a:lnTo>
                    <a:pt x="6" y="317938"/>
                  </a:lnTo>
                  <a:lnTo>
                    <a:pt x="495305" y="0"/>
                  </a:lnTo>
                  <a:lnTo>
                    <a:pt x="990604" y="317938"/>
                  </a:lnTo>
                  <a:lnTo>
                    <a:pt x="990601" y="317938"/>
                  </a:lnTo>
                  <a:lnTo>
                    <a:pt x="990601" y="5956738"/>
                  </a:lnTo>
                  <a:close/>
                </a:path>
              </a:pathLst>
            </a:custGeom>
            <a:solidFill>
              <a:srgbClr val="0078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5" name="文本框 11"/>
            <p:cNvSpPr txBox="1">
              <a:spLocks noChangeArrowheads="1"/>
            </p:cNvSpPr>
            <p:nvPr/>
          </p:nvSpPr>
          <p:spPr bwMode="auto">
            <a:xfrm>
              <a:off x="776137" y="552450"/>
              <a:ext cx="2837220" cy="6451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90204" pitchFamily="34" charset="0"/>
                <a:buChar char="•"/>
                <a:defRPr sz="28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20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3600" dirty="0">
                  <a:solidFill>
                    <a:schemeClr val="bg1"/>
                  </a:solidFill>
                  <a:latin typeface="微软雅黑" panose="020B0503020204020204" pitchFamily="34" charset="-122"/>
                </a:rPr>
                <a:t>正式考核</a:t>
              </a:r>
              <a:endParaRPr lang="zh-CN" altLang="en-US" sz="3600" dirty="0">
                <a:solidFill>
                  <a:schemeClr val="bg1"/>
                </a:solidFill>
                <a:latin typeface="微软雅黑" panose="020B0503020204020204" pitchFamily="34" charset="-122"/>
              </a:endParaRPr>
            </a:p>
          </p:txBody>
        </p:sp>
      </p:grpSp>
      <p:pic>
        <p:nvPicPr>
          <p:cNvPr id="11" name="图片 10" descr="资源 1"/>
          <p:cNvPicPr>
            <a:picLocks noChangeAspect="1"/>
          </p:cNvPicPr>
          <p:nvPr/>
        </p:nvPicPr>
        <p:blipFill>
          <a:blip r:embed="rId1"/>
          <a:srcRect r="44390"/>
          <a:stretch>
            <a:fillRect/>
          </a:stretch>
        </p:blipFill>
        <p:spPr>
          <a:xfrm>
            <a:off x="8253730" y="558165"/>
            <a:ext cx="2933065" cy="93662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150" y="1896745"/>
            <a:ext cx="9792335" cy="429260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0" y="457200"/>
            <a:ext cx="4368800" cy="914400"/>
            <a:chOff x="0" y="457200"/>
            <a:chExt cx="4679950" cy="914400"/>
          </a:xfrm>
        </p:grpSpPr>
        <p:sp>
          <p:nvSpPr>
            <p:cNvPr id="3" name="任意多边形 10"/>
            <p:cNvSpPr/>
            <p:nvPr/>
          </p:nvSpPr>
          <p:spPr>
            <a:xfrm rot="5400000">
              <a:off x="1882775" y="-1425575"/>
              <a:ext cx="914400" cy="4679950"/>
            </a:xfrm>
            <a:custGeom>
              <a:avLst/>
              <a:gdLst>
                <a:gd name="connsiteX0" fmla="*/ 0 w 990604"/>
                <a:gd name="connsiteY0" fmla="*/ 5956738 h 5956738"/>
                <a:gd name="connsiteX1" fmla="*/ 0 w 990604"/>
                <a:gd name="connsiteY1" fmla="*/ 317938 h 5956738"/>
                <a:gd name="connsiteX2" fmla="*/ 6 w 990604"/>
                <a:gd name="connsiteY2" fmla="*/ 317938 h 5956738"/>
                <a:gd name="connsiteX3" fmla="*/ 495305 w 990604"/>
                <a:gd name="connsiteY3" fmla="*/ 0 h 5956738"/>
                <a:gd name="connsiteX4" fmla="*/ 990604 w 990604"/>
                <a:gd name="connsiteY4" fmla="*/ 317938 h 5956738"/>
                <a:gd name="connsiteX5" fmla="*/ 990601 w 990604"/>
                <a:gd name="connsiteY5" fmla="*/ 317938 h 5956738"/>
                <a:gd name="connsiteX6" fmla="*/ 990601 w 990604"/>
                <a:gd name="connsiteY6" fmla="*/ 5956738 h 5956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90604" h="5956738">
                  <a:moveTo>
                    <a:pt x="0" y="5956738"/>
                  </a:moveTo>
                  <a:lnTo>
                    <a:pt x="0" y="317938"/>
                  </a:lnTo>
                  <a:lnTo>
                    <a:pt x="6" y="317938"/>
                  </a:lnTo>
                  <a:lnTo>
                    <a:pt x="495305" y="0"/>
                  </a:lnTo>
                  <a:lnTo>
                    <a:pt x="990604" y="317938"/>
                  </a:lnTo>
                  <a:lnTo>
                    <a:pt x="990601" y="317938"/>
                  </a:lnTo>
                  <a:lnTo>
                    <a:pt x="990601" y="5956738"/>
                  </a:lnTo>
                  <a:close/>
                </a:path>
              </a:pathLst>
            </a:custGeom>
            <a:solidFill>
              <a:srgbClr val="0078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5" name="文本框 11"/>
            <p:cNvSpPr txBox="1">
              <a:spLocks noChangeArrowheads="1"/>
            </p:cNvSpPr>
            <p:nvPr/>
          </p:nvSpPr>
          <p:spPr bwMode="auto">
            <a:xfrm>
              <a:off x="776137" y="552450"/>
              <a:ext cx="2837220" cy="6451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90204" pitchFamily="34" charset="0"/>
                <a:buChar char="•"/>
                <a:defRPr sz="28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20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3600" dirty="0">
                  <a:solidFill>
                    <a:schemeClr val="bg1"/>
                  </a:solidFill>
                  <a:latin typeface="微软雅黑" panose="020B0503020204020204" pitchFamily="34" charset="-122"/>
                </a:rPr>
                <a:t>正式考核</a:t>
              </a:r>
              <a:endParaRPr lang="zh-CN" altLang="en-US" sz="3600" dirty="0">
                <a:solidFill>
                  <a:schemeClr val="bg1"/>
                </a:solidFill>
                <a:latin typeface="微软雅黑" panose="020B0503020204020204" pitchFamily="34" charset="-122"/>
              </a:endParaRPr>
            </a:p>
          </p:txBody>
        </p:sp>
      </p:grpSp>
      <p:pic>
        <p:nvPicPr>
          <p:cNvPr id="11" name="图片 10" descr="资源 1"/>
          <p:cNvPicPr>
            <a:picLocks noChangeAspect="1"/>
          </p:cNvPicPr>
          <p:nvPr/>
        </p:nvPicPr>
        <p:blipFill>
          <a:blip r:embed="rId1"/>
          <a:srcRect r="44390"/>
          <a:stretch>
            <a:fillRect/>
          </a:stretch>
        </p:blipFill>
        <p:spPr>
          <a:xfrm>
            <a:off x="8253730" y="552450"/>
            <a:ext cx="2933065" cy="93662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780" y="2279650"/>
            <a:ext cx="5944870" cy="397573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5549900" y="1643380"/>
            <a:ext cx="158496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 b="1">
                <a:latin typeface="宋体" charset="0"/>
                <a:ea typeface="宋体" charset="0"/>
              </a:rPr>
              <a:t>论文阅读报告</a:t>
            </a:r>
            <a:endParaRPr lang="zh-CN" altLang="en-US" sz="1600" b="1">
              <a:latin typeface="宋体" charset="0"/>
              <a:ea typeface="宋体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0475" y="2279650"/>
            <a:ext cx="5621655" cy="397573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0" y="457200"/>
            <a:ext cx="4368800" cy="914400"/>
            <a:chOff x="0" y="457200"/>
            <a:chExt cx="4679950" cy="914400"/>
          </a:xfrm>
        </p:grpSpPr>
        <p:sp>
          <p:nvSpPr>
            <p:cNvPr id="3" name="任意多边形 10"/>
            <p:cNvSpPr/>
            <p:nvPr/>
          </p:nvSpPr>
          <p:spPr>
            <a:xfrm rot="5400000">
              <a:off x="1882775" y="-1425575"/>
              <a:ext cx="914400" cy="4679950"/>
            </a:xfrm>
            <a:custGeom>
              <a:avLst/>
              <a:gdLst>
                <a:gd name="connsiteX0" fmla="*/ 0 w 990604"/>
                <a:gd name="connsiteY0" fmla="*/ 5956738 h 5956738"/>
                <a:gd name="connsiteX1" fmla="*/ 0 w 990604"/>
                <a:gd name="connsiteY1" fmla="*/ 317938 h 5956738"/>
                <a:gd name="connsiteX2" fmla="*/ 6 w 990604"/>
                <a:gd name="connsiteY2" fmla="*/ 317938 h 5956738"/>
                <a:gd name="connsiteX3" fmla="*/ 495305 w 990604"/>
                <a:gd name="connsiteY3" fmla="*/ 0 h 5956738"/>
                <a:gd name="connsiteX4" fmla="*/ 990604 w 990604"/>
                <a:gd name="connsiteY4" fmla="*/ 317938 h 5956738"/>
                <a:gd name="connsiteX5" fmla="*/ 990601 w 990604"/>
                <a:gd name="connsiteY5" fmla="*/ 317938 h 5956738"/>
                <a:gd name="connsiteX6" fmla="*/ 990601 w 990604"/>
                <a:gd name="connsiteY6" fmla="*/ 5956738 h 5956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90604" h="5956738">
                  <a:moveTo>
                    <a:pt x="0" y="5956738"/>
                  </a:moveTo>
                  <a:lnTo>
                    <a:pt x="0" y="317938"/>
                  </a:lnTo>
                  <a:lnTo>
                    <a:pt x="6" y="317938"/>
                  </a:lnTo>
                  <a:lnTo>
                    <a:pt x="495305" y="0"/>
                  </a:lnTo>
                  <a:lnTo>
                    <a:pt x="990604" y="317938"/>
                  </a:lnTo>
                  <a:lnTo>
                    <a:pt x="990601" y="317938"/>
                  </a:lnTo>
                  <a:lnTo>
                    <a:pt x="990601" y="5956738"/>
                  </a:lnTo>
                  <a:close/>
                </a:path>
              </a:pathLst>
            </a:custGeom>
            <a:solidFill>
              <a:srgbClr val="0078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5" name="文本框 11"/>
            <p:cNvSpPr txBox="1">
              <a:spLocks noChangeArrowheads="1"/>
            </p:cNvSpPr>
            <p:nvPr/>
          </p:nvSpPr>
          <p:spPr bwMode="auto">
            <a:xfrm>
              <a:off x="776137" y="552450"/>
              <a:ext cx="2837220" cy="6451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90204" pitchFamily="34" charset="0"/>
                <a:buChar char="•"/>
                <a:defRPr sz="28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20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3600" dirty="0">
                  <a:solidFill>
                    <a:schemeClr val="bg1"/>
                  </a:solidFill>
                  <a:latin typeface="微软雅黑" panose="020B0503020204020204" pitchFamily="34" charset="-122"/>
                </a:rPr>
                <a:t>正式考核</a:t>
              </a:r>
              <a:endParaRPr lang="zh-CN" altLang="en-US" sz="3600" dirty="0">
                <a:solidFill>
                  <a:schemeClr val="bg1"/>
                </a:solidFill>
                <a:latin typeface="微软雅黑" panose="020B0503020204020204" pitchFamily="34" charset="-122"/>
              </a:endParaRPr>
            </a:p>
          </p:txBody>
        </p:sp>
      </p:grpSp>
      <p:pic>
        <p:nvPicPr>
          <p:cNvPr id="11" name="图片 10" descr="资源 1"/>
          <p:cNvPicPr>
            <a:picLocks noChangeAspect="1"/>
          </p:cNvPicPr>
          <p:nvPr/>
        </p:nvPicPr>
        <p:blipFill>
          <a:blip r:embed="rId1"/>
          <a:srcRect r="44390"/>
          <a:stretch>
            <a:fillRect/>
          </a:stretch>
        </p:blipFill>
        <p:spPr>
          <a:xfrm>
            <a:off x="8253730" y="552450"/>
            <a:ext cx="2933065" cy="9366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9355" y="2270760"/>
            <a:ext cx="5375910" cy="397510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5598795" y="1702435"/>
            <a:ext cx="158496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 b="1">
                <a:latin typeface="Times New Roman Regular" panose="02020503050405090304" charset="0"/>
                <a:ea typeface="宋体" charset="0"/>
                <a:cs typeface="Times New Roman Regular" panose="02020503050405090304" charset="0"/>
              </a:rPr>
              <a:t>PPT</a:t>
            </a:r>
            <a:r>
              <a:rPr lang="zh-CN" altLang="en-US" sz="1600" b="1">
                <a:latin typeface="Times New Roman Regular" panose="02020503050405090304" charset="0"/>
                <a:ea typeface="宋体" charset="0"/>
                <a:cs typeface="Times New Roman Regular" panose="02020503050405090304" charset="0"/>
              </a:rPr>
              <a:t>汇报</a:t>
            </a:r>
            <a:endParaRPr lang="zh-CN" altLang="en-US" sz="1600" b="1">
              <a:latin typeface="Times New Roman Regular" panose="02020503050405090304" charset="0"/>
              <a:ea typeface="宋体" charset="0"/>
              <a:cs typeface="Times New Roman Regular" panose="0202050305040509030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810" y="2270760"/>
            <a:ext cx="5375910" cy="397446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0" y="457200"/>
            <a:ext cx="4368800" cy="914400"/>
            <a:chOff x="0" y="457200"/>
            <a:chExt cx="4679950" cy="914400"/>
          </a:xfrm>
        </p:grpSpPr>
        <p:sp>
          <p:nvSpPr>
            <p:cNvPr id="3" name="任意多边形 10"/>
            <p:cNvSpPr/>
            <p:nvPr/>
          </p:nvSpPr>
          <p:spPr>
            <a:xfrm rot="5400000">
              <a:off x="1882775" y="-1425575"/>
              <a:ext cx="914400" cy="4679950"/>
            </a:xfrm>
            <a:custGeom>
              <a:avLst/>
              <a:gdLst>
                <a:gd name="connsiteX0" fmla="*/ 0 w 990604"/>
                <a:gd name="connsiteY0" fmla="*/ 5956738 h 5956738"/>
                <a:gd name="connsiteX1" fmla="*/ 0 w 990604"/>
                <a:gd name="connsiteY1" fmla="*/ 317938 h 5956738"/>
                <a:gd name="connsiteX2" fmla="*/ 6 w 990604"/>
                <a:gd name="connsiteY2" fmla="*/ 317938 h 5956738"/>
                <a:gd name="connsiteX3" fmla="*/ 495305 w 990604"/>
                <a:gd name="connsiteY3" fmla="*/ 0 h 5956738"/>
                <a:gd name="connsiteX4" fmla="*/ 990604 w 990604"/>
                <a:gd name="connsiteY4" fmla="*/ 317938 h 5956738"/>
                <a:gd name="connsiteX5" fmla="*/ 990601 w 990604"/>
                <a:gd name="connsiteY5" fmla="*/ 317938 h 5956738"/>
                <a:gd name="connsiteX6" fmla="*/ 990601 w 990604"/>
                <a:gd name="connsiteY6" fmla="*/ 5956738 h 5956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90604" h="5956738">
                  <a:moveTo>
                    <a:pt x="0" y="5956738"/>
                  </a:moveTo>
                  <a:lnTo>
                    <a:pt x="0" y="317938"/>
                  </a:lnTo>
                  <a:lnTo>
                    <a:pt x="6" y="317938"/>
                  </a:lnTo>
                  <a:lnTo>
                    <a:pt x="495305" y="0"/>
                  </a:lnTo>
                  <a:lnTo>
                    <a:pt x="990604" y="317938"/>
                  </a:lnTo>
                  <a:lnTo>
                    <a:pt x="990601" y="317938"/>
                  </a:lnTo>
                  <a:lnTo>
                    <a:pt x="990601" y="5956738"/>
                  </a:lnTo>
                  <a:close/>
                </a:path>
              </a:pathLst>
            </a:custGeom>
            <a:solidFill>
              <a:srgbClr val="0078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5" name="文本框 11"/>
            <p:cNvSpPr txBox="1">
              <a:spLocks noChangeArrowheads="1"/>
            </p:cNvSpPr>
            <p:nvPr/>
          </p:nvSpPr>
          <p:spPr bwMode="auto">
            <a:xfrm>
              <a:off x="776137" y="552450"/>
              <a:ext cx="2837220" cy="6451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90204" pitchFamily="34" charset="0"/>
                <a:buChar char="•"/>
                <a:defRPr sz="28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20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3600" dirty="0">
                  <a:solidFill>
                    <a:schemeClr val="bg1"/>
                  </a:solidFill>
                  <a:latin typeface="微软雅黑" panose="020B0503020204020204" pitchFamily="34" charset="-122"/>
                </a:rPr>
                <a:t>注意事项</a:t>
              </a:r>
              <a:endParaRPr lang="zh-CN" altLang="en-US" sz="3600" dirty="0">
                <a:solidFill>
                  <a:schemeClr val="bg1"/>
                </a:solidFill>
                <a:latin typeface="微软雅黑" panose="020B0503020204020204" pitchFamily="34" charset="-122"/>
              </a:endParaRPr>
            </a:p>
          </p:txBody>
        </p:sp>
      </p:grpSp>
      <p:pic>
        <p:nvPicPr>
          <p:cNvPr id="11" name="图片 10" descr="资源 1"/>
          <p:cNvPicPr>
            <a:picLocks noChangeAspect="1"/>
          </p:cNvPicPr>
          <p:nvPr/>
        </p:nvPicPr>
        <p:blipFill>
          <a:blip r:embed="rId1"/>
          <a:srcRect r="44390"/>
          <a:stretch>
            <a:fillRect/>
          </a:stretch>
        </p:blipFill>
        <p:spPr>
          <a:xfrm>
            <a:off x="8253730" y="558165"/>
            <a:ext cx="2933065" cy="93662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2005" y="1801495"/>
            <a:ext cx="8047990" cy="468630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0" y="457200"/>
            <a:ext cx="4368800" cy="914400"/>
            <a:chOff x="0" y="457200"/>
            <a:chExt cx="4679950" cy="914400"/>
          </a:xfrm>
        </p:grpSpPr>
        <p:sp>
          <p:nvSpPr>
            <p:cNvPr id="3" name="任意多边形 10"/>
            <p:cNvSpPr/>
            <p:nvPr/>
          </p:nvSpPr>
          <p:spPr>
            <a:xfrm rot="5400000">
              <a:off x="1882775" y="-1425575"/>
              <a:ext cx="914400" cy="4679950"/>
            </a:xfrm>
            <a:custGeom>
              <a:avLst/>
              <a:gdLst>
                <a:gd name="connsiteX0" fmla="*/ 0 w 990604"/>
                <a:gd name="connsiteY0" fmla="*/ 5956738 h 5956738"/>
                <a:gd name="connsiteX1" fmla="*/ 0 w 990604"/>
                <a:gd name="connsiteY1" fmla="*/ 317938 h 5956738"/>
                <a:gd name="connsiteX2" fmla="*/ 6 w 990604"/>
                <a:gd name="connsiteY2" fmla="*/ 317938 h 5956738"/>
                <a:gd name="connsiteX3" fmla="*/ 495305 w 990604"/>
                <a:gd name="connsiteY3" fmla="*/ 0 h 5956738"/>
                <a:gd name="connsiteX4" fmla="*/ 990604 w 990604"/>
                <a:gd name="connsiteY4" fmla="*/ 317938 h 5956738"/>
                <a:gd name="connsiteX5" fmla="*/ 990601 w 990604"/>
                <a:gd name="connsiteY5" fmla="*/ 317938 h 5956738"/>
                <a:gd name="connsiteX6" fmla="*/ 990601 w 990604"/>
                <a:gd name="connsiteY6" fmla="*/ 5956738 h 5956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90604" h="5956738">
                  <a:moveTo>
                    <a:pt x="0" y="5956738"/>
                  </a:moveTo>
                  <a:lnTo>
                    <a:pt x="0" y="317938"/>
                  </a:lnTo>
                  <a:lnTo>
                    <a:pt x="6" y="317938"/>
                  </a:lnTo>
                  <a:lnTo>
                    <a:pt x="495305" y="0"/>
                  </a:lnTo>
                  <a:lnTo>
                    <a:pt x="990604" y="317938"/>
                  </a:lnTo>
                  <a:lnTo>
                    <a:pt x="990601" y="317938"/>
                  </a:lnTo>
                  <a:lnTo>
                    <a:pt x="990601" y="5956738"/>
                  </a:lnTo>
                  <a:close/>
                </a:path>
              </a:pathLst>
            </a:custGeom>
            <a:solidFill>
              <a:srgbClr val="0078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5" name="文本框 11"/>
            <p:cNvSpPr txBox="1">
              <a:spLocks noChangeArrowheads="1"/>
            </p:cNvSpPr>
            <p:nvPr/>
          </p:nvSpPr>
          <p:spPr bwMode="auto">
            <a:xfrm>
              <a:off x="776137" y="552450"/>
              <a:ext cx="2837220" cy="6451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90204" pitchFamily="34" charset="0"/>
                <a:buChar char="•"/>
                <a:defRPr sz="28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20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3600" dirty="0">
                  <a:solidFill>
                    <a:schemeClr val="bg1"/>
                  </a:solidFill>
                  <a:latin typeface="微软雅黑" panose="020B0503020204020204" pitchFamily="34" charset="-122"/>
                </a:rPr>
                <a:t>写在最后</a:t>
              </a:r>
              <a:endParaRPr lang="zh-CN" altLang="en-US" sz="3600" dirty="0">
                <a:solidFill>
                  <a:schemeClr val="bg1"/>
                </a:solidFill>
                <a:latin typeface="微软雅黑" panose="020B0503020204020204" pitchFamily="34" charset="-122"/>
              </a:endParaRPr>
            </a:p>
          </p:txBody>
        </p:sp>
      </p:grpSp>
      <p:pic>
        <p:nvPicPr>
          <p:cNvPr id="11" name="图片 10" descr="资源 1"/>
          <p:cNvPicPr>
            <a:picLocks noChangeAspect="1"/>
          </p:cNvPicPr>
          <p:nvPr/>
        </p:nvPicPr>
        <p:blipFill>
          <a:blip r:embed="rId1"/>
          <a:srcRect r="44390"/>
          <a:stretch>
            <a:fillRect/>
          </a:stretch>
        </p:blipFill>
        <p:spPr>
          <a:xfrm>
            <a:off x="8253730" y="558165"/>
            <a:ext cx="2933065" cy="936625"/>
          </a:xfrm>
          <a:prstGeom prst="rect">
            <a:avLst/>
          </a:prstGeom>
        </p:spPr>
      </p:pic>
      <p:pic>
        <p:nvPicPr>
          <p:cNvPr id="2" name="图片 1" descr="IMG_9004(20220308-142328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6500" y="1494790"/>
            <a:ext cx="3836035" cy="510413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430780" y="2707640"/>
            <a:ext cx="3121660" cy="17240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保研不是目的，也不是终点</a:t>
            </a:r>
            <a:endParaRPr lang="zh-CN" altLang="en-US"/>
          </a:p>
          <a:p>
            <a:endParaRPr lang="zh-CN" altLang="en-US"/>
          </a:p>
          <a:p>
            <a:pPr marL="285750" indent="-285750">
              <a:lnSpc>
                <a:spcPct val="130000"/>
              </a:lnSpc>
              <a:buFont typeface="Arial" panose="020B0604020202090204" pitchFamily="34" charset="0"/>
              <a:buChar char="•"/>
            </a:pPr>
            <a:r>
              <a:rPr lang="zh-CN" altLang="en-US"/>
              <a:t>前一阶段的总结</a:t>
            </a:r>
            <a:endParaRPr lang="zh-CN" altLang="en-US"/>
          </a:p>
          <a:p>
            <a:pPr marL="285750" indent="-285750">
              <a:lnSpc>
                <a:spcPct val="130000"/>
              </a:lnSpc>
              <a:buFont typeface="Arial" panose="020B0604020202090204" pitchFamily="34" charset="0"/>
              <a:buChar char="•"/>
            </a:pPr>
            <a:r>
              <a:rPr lang="zh-CN" altLang="en-US"/>
              <a:t>持续性学习</a:t>
            </a:r>
            <a:endParaRPr lang="zh-CN" altLang="en-US"/>
          </a:p>
          <a:p>
            <a:pPr marL="285750" indent="-285750">
              <a:lnSpc>
                <a:spcPct val="130000"/>
              </a:lnSpc>
              <a:buFont typeface="Arial" panose="020B0604020202090204" pitchFamily="34" charset="0"/>
              <a:buChar char="•"/>
            </a:pPr>
            <a:r>
              <a:rPr lang="zh-CN" altLang="en-US"/>
              <a:t>新的起点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TIMING" val="|0.5|1.2|1.2|0.9|0.8|0.8|1.4"/>
  <p:tag name="KSO_WM_SLIDE_MODEL_TYPE" val="cover"/>
</p:tagLst>
</file>

<file path=ppt/tags/tag10.xml><?xml version="1.0" encoding="utf-8"?>
<p:tagLst xmlns:p="http://schemas.openxmlformats.org/presentationml/2006/main">
  <p:tag name="TIMING" val="|0.5|0.7|0.9"/>
</p:tagLst>
</file>

<file path=ppt/tags/tag11.xml><?xml version="1.0" encoding="utf-8"?>
<p:tagLst xmlns:p="http://schemas.openxmlformats.org/presentationml/2006/main">
  <p:tag name="ISPRING_PRESENTATION_TITLE" val="毕业"/>
</p:tagLst>
</file>

<file path=ppt/tags/tag2.xml><?xml version="1.0" encoding="utf-8"?>
<p:tagLst xmlns:p="http://schemas.openxmlformats.org/presentationml/2006/main">
  <p:tag name="TIMING" val="|1.4|1|0.9"/>
</p:tagLst>
</file>

<file path=ppt/tags/tag3.xml><?xml version="1.0" encoding="utf-8"?>
<p:tagLst xmlns:p="http://schemas.openxmlformats.org/presentationml/2006/main">
  <p:tag name="TIMING" val="|1.6|5.2|0.9|0.8|1|0.8"/>
</p:tagLst>
</file>

<file path=ppt/tags/tag4.xml><?xml version="1.0" encoding="utf-8"?>
<p:tagLst xmlns:p="http://schemas.openxmlformats.org/presentationml/2006/main">
  <p:tag name="TIMING" val="|1.4|1|0.9"/>
</p:tagLst>
</file>

<file path=ppt/tags/tag5.xml><?xml version="1.0" encoding="utf-8"?>
<p:tagLst xmlns:p="http://schemas.openxmlformats.org/presentationml/2006/main">
  <p:tag name="TIMING" val="|1.4|1|0.9"/>
</p:tagLst>
</file>

<file path=ppt/tags/tag6.xml><?xml version="1.0" encoding="utf-8"?>
<p:tagLst xmlns:p="http://schemas.openxmlformats.org/presentationml/2006/main">
  <p:tag name="TIMING" val="|1.4|1|0.9"/>
</p:tagLst>
</file>

<file path=ppt/tags/tag7.xml><?xml version="1.0" encoding="utf-8"?>
<p:tagLst xmlns:p="http://schemas.openxmlformats.org/presentationml/2006/main">
  <p:tag name="TIMING" val="|1.4|1|0.9"/>
</p:tagLst>
</file>

<file path=ppt/tags/tag8.xml><?xml version="1.0" encoding="utf-8"?>
<p:tagLst xmlns:p="http://schemas.openxmlformats.org/presentationml/2006/main">
  <p:tag name="TIMING" val="|1.4|1|0.9"/>
</p:tagLst>
</file>

<file path=ppt/tags/tag9.xml><?xml version="1.0" encoding="utf-8"?>
<p:tagLst xmlns:p="http://schemas.openxmlformats.org/presentationml/2006/main">
  <p:tag name="TIMING" val="|1.4|1|0.9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206</Words>
  <Application>WPS 文字</Application>
  <PresentationFormat>宽屏</PresentationFormat>
  <Paragraphs>48</Paragraphs>
  <Slides>10</Slides>
  <Notes>25</Notes>
  <HiddenSlides>0</HiddenSlides>
  <MMClips>1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26" baseType="lpstr">
      <vt:lpstr>Arial</vt:lpstr>
      <vt:lpstr>方正书宋_GBK</vt:lpstr>
      <vt:lpstr>Wingdings</vt:lpstr>
      <vt:lpstr>微软雅黑</vt:lpstr>
      <vt:lpstr>汉仪旗黑</vt:lpstr>
      <vt:lpstr>Wingdings</vt:lpstr>
      <vt:lpstr>Arial</vt:lpstr>
      <vt:lpstr>宋体</vt:lpstr>
      <vt:lpstr>Times New Roman Regular</vt:lpstr>
      <vt:lpstr>Calibri</vt:lpstr>
      <vt:lpstr>Helvetica Neue</vt:lpstr>
      <vt:lpstr>Arial Unicode MS</vt:lpstr>
      <vt:lpstr>等线</vt:lpstr>
      <vt:lpstr>汉仪中等线KW</vt:lpstr>
      <vt:lpstr>汉仪书宋二KW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毕业</dc:title>
  <dc:creator>lenovo</dc:creator>
  <cp:lastModifiedBy>lihao</cp:lastModifiedBy>
  <cp:revision>117</cp:revision>
  <dcterms:created xsi:type="dcterms:W3CDTF">2022-05-07T05:52:37Z</dcterms:created>
  <dcterms:modified xsi:type="dcterms:W3CDTF">2022-05-07T05:52:37Z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2052-4.1.2.6545</vt:lpwstr>
  </property>
</Properties>
</file>